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2" r:id="rId3"/>
    <p:sldId id="273" r:id="rId4"/>
    <p:sldId id="274" r:id="rId5"/>
    <p:sldId id="276" r:id="rId6"/>
    <p:sldId id="277" r:id="rId7"/>
    <p:sldId id="275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4660"/>
  </p:normalViewPr>
  <p:slideViewPr>
    <p:cSldViewPr>
      <p:cViewPr varScale="1">
        <p:scale>
          <a:sx n="83" d="100"/>
          <a:sy n="83" d="100"/>
        </p:scale>
        <p:origin x="154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57A79-E4E6-43E5-9658-F55BE43FBF0C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02424-26DD-485B-BB6C-7A4B0232C0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1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0BE9B-E81A-4676-AF78-0993CDD86B5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224D2-BA95-4C6F-9BF8-1FB3DB9EAF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7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2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28600" y="6400800"/>
            <a:ext cx="4171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Constitutional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713771" y="6414247"/>
            <a:ext cx="1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2 Lecture 4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414247"/>
            <a:ext cx="95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</a:t>
            </a:r>
            <a:fld id="{BA3C8DCA-E73E-49BA-A695-C076FA16BE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Constitutional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 2:  The Federal Legislative Power</a:t>
            </a:r>
          </a:p>
          <a:p>
            <a:pPr lvl="1"/>
            <a:r>
              <a:rPr lang="en-US" dirty="0"/>
              <a:t>Lecture 4: Commerce "Among the States"</a:t>
            </a:r>
          </a:p>
          <a:p>
            <a:pPr lvl="1"/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Heart of Atlanta Motel v. U.S. </a:t>
            </a:r>
            <a:r>
              <a:rPr lang="en-US" dirty="0"/>
              <a:t>(1964)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Background</a:t>
            </a:r>
          </a:p>
          <a:p>
            <a:r>
              <a:rPr lang="en-US" dirty="0"/>
              <a:t>Congress passed the Civil Rights Act of 1964, which banned racial discrimination in places of “public accommodations.”</a:t>
            </a:r>
          </a:p>
          <a:p>
            <a:pPr lvl="1"/>
            <a:r>
              <a:rPr lang="en-US" dirty="0"/>
              <a:t>This included any “inn, hotel, motel, or other establishment which provides lodging to transient guests” among other things like restaurants and entertainment venues (42 U.S.C § 2000a(b))</a:t>
            </a:r>
          </a:p>
          <a:p>
            <a:r>
              <a:rPr lang="en-US" dirty="0"/>
              <a:t>The Heart of Atlanta Motel is readily accessible to interstate travelers, advertises nationally, and ~75% of its patronage is from out-of-state</a:t>
            </a:r>
          </a:p>
          <a:p>
            <a:r>
              <a:rPr lang="en-US" dirty="0"/>
              <a:t>The Motel refused to offer rooms to African Americans.  The owner asserted that the Act exceeded Congress’s ability to regulate interstate commerce. </a:t>
            </a:r>
          </a:p>
        </p:txBody>
      </p:sp>
    </p:spTree>
    <p:extLst>
      <p:ext uri="{BB962C8B-B14F-4D97-AF65-F5344CB8AC3E}">
        <p14:creationId xmlns:p14="http://schemas.microsoft.com/office/powerpoint/2010/main" val="400432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Heart of Atlanta Motel v. United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Issue: Can Congress prohibit racial discrimination in hotel lodging under the Commerce Clause?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Relevant factors:</a:t>
            </a:r>
          </a:p>
          <a:p>
            <a:pPr marL="1257300" lvl="2" indent="-457200">
              <a:buFont typeface="Calibri" panose="020F0502020204030204" pitchFamily="34" charset="0"/>
              <a:buChar char="⁻"/>
            </a:pPr>
            <a:r>
              <a:rPr lang="en-US" dirty="0"/>
              <a:t>Approximately 75% of the guests were from out of state</a:t>
            </a:r>
          </a:p>
          <a:p>
            <a:pPr marL="1257300" lvl="2" indent="-457200">
              <a:buFont typeface="Calibri" panose="020F0502020204030204" pitchFamily="34" charset="0"/>
              <a:buChar char="⁻"/>
            </a:pPr>
            <a:r>
              <a:rPr lang="en-US" dirty="0"/>
              <a:t>The owner actively solicited business from outside the state through advertising</a:t>
            </a:r>
          </a:p>
          <a:p>
            <a:pPr marL="1257300" lvl="2" indent="-457200">
              <a:buFont typeface="Calibri" panose="020F0502020204030204" pitchFamily="34" charset="0"/>
              <a:buChar char="⁻"/>
            </a:pPr>
            <a:r>
              <a:rPr lang="en-US" dirty="0"/>
              <a:t>The motel was located along major highways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These factors indicate that the business’s location and public nature impact interstate commerce.</a:t>
            </a:r>
          </a:p>
        </p:txBody>
      </p:sp>
    </p:spTree>
    <p:extLst>
      <p:ext uri="{BB962C8B-B14F-4D97-AF65-F5344CB8AC3E}">
        <p14:creationId xmlns:p14="http://schemas.microsoft.com/office/powerpoint/2010/main" val="222564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Heart of Atlanta Motel v. United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879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Holding: Congress did not exceed its Commerce Clause power in depriving motels the right to choose their own customers since the discriminatory practices of such motels have a significant effect on interstate commerce. 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700" dirty="0"/>
              <a:t>The Court considered whether Congress had a rational basis for finding that racial discrimination by motels affected commerce, and concluded that discrimination by hotels impedes interstate travel, which has a substantial and harmful effect on interstate commerce.</a:t>
            </a:r>
          </a:p>
          <a:p>
            <a:pPr lvl="1"/>
            <a:r>
              <a:rPr lang="en-US" sz="2600" dirty="0"/>
              <a:t>It did not matter that the motel was local so long as there is an effect on interstate commerce.</a:t>
            </a:r>
          </a:p>
          <a:p>
            <a:pPr marL="514350" indent="-457200"/>
            <a:r>
              <a:rPr lang="en-US" sz="2700" dirty="0"/>
              <a:t>It did not matter that the Act was passed for moral reasons – Congress’ motives have no bearing on whether a law is a valid exercise of their power if it is a facially valid exercise of their authority.</a:t>
            </a:r>
          </a:p>
        </p:txBody>
      </p:sp>
    </p:spTree>
    <p:extLst>
      <p:ext uri="{BB962C8B-B14F-4D97-AF65-F5344CB8AC3E}">
        <p14:creationId xmlns:p14="http://schemas.microsoft.com/office/powerpoint/2010/main" val="3272062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Narrowing the Commerce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Beginning in the late 20</a:t>
            </a:r>
            <a:r>
              <a:rPr lang="en-US" baseline="30000" dirty="0"/>
              <a:t>th</a:t>
            </a:r>
            <a:r>
              <a:rPr lang="en-US" dirty="0"/>
              <a:t> century, the Court began to re-examine the scope of the Commerce Clause power as defined by </a:t>
            </a:r>
            <a:r>
              <a:rPr lang="en-US" i="1" dirty="0"/>
              <a:t>Gibbons</a:t>
            </a:r>
            <a:r>
              <a:rPr lang="en-US" dirty="0"/>
              <a:t> and </a:t>
            </a:r>
            <a:r>
              <a:rPr lang="en-US" i="1" dirty="0"/>
              <a:t>Wickard</a:t>
            </a:r>
          </a:p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Amendment: The powers not delegated to the United States by the Constitution, nor prohibited by it to the states, are reserved to the states respectively, or to the people.</a:t>
            </a:r>
          </a:p>
          <a:p>
            <a:r>
              <a:rPr lang="en-US" dirty="0"/>
              <a:t>If Congress is acting within the scope of its commerce power, can a law be declared unconstitutional as violating the 10</a:t>
            </a:r>
            <a:r>
              <a:rPr lang="en-US" baseline="30000" dirty="0"/>
              <a:t>th</a:t>
            </a:r>
            <a:r>
              <a:rPr lang="en-US" dirty="0"/>
              <a:t> Amendment? </a:t>
            </a:r>
          </a:p>
        </p:txBody>
      </p:sp>
    </p:spTree>
    <p:extLst>
      <p:ext uri="{BB962C8B-B14F-4D97-AF65-F5344CB8AC3E}">
        <p14:creationId xmlns:p14="http://schemas.microsoft.com/office/powerpoint/2010/main" val="4075079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United States v. Lopez</a:t>
            </a:r>
            <a:r>
              <a:rPr lang="en-US" dirty="0"/>
              <a:t> (1995)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Alfonso Lopez, a student, was arrested for carrying a gun to his high school. He was charged with violating the Gun-Free School Zones Act of 1990, which made it a federal offense “for any individual knowingly to possess a firearm at a place that the individual knows, or has reasonable cause to believe, is a school zone.” (CB 188)</a:t>
            </a:r>
          </a:p>
          <a:p>
            <a:pPr lvl="1"/>
            <a:r>
              <a:rPr lang="en-US" dirty="0"/>
              <a:t>The law defines a school zone as “in, or on the grounds of, a public, parochial, or private school” or “within a distance of 1,000 feet from the grounds of a public, parochial, or private school.” (CB 188)</a:t>
            </a:r>
          </a:p>
          <a:p>
            <a:r>
              <a:rPr lang="en-US" dirty="0"/>
              <a:t>Lopez was convicted of violating this law, and appealed on the ground that the Act was an unconstitutional exercise of Congress’s commerce power. </a:t>
            </a:r>
          </a:p>
        </p:txBody>
      </p:sp>
    </p:spTree>
    <p:extLst>
      <p:ext uri="{BB962C8B-B14F-4D97-AF65-F5344CB8AC3E}">
        <p14:creationId xmlns:p14="http://schemas.microsoft.com/office/powerpoint/2010/main" val="3888784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United States v. Lopez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Issue: Can Congress regulate gun possession on/near school premises pursuant to the interstate commerce clause? </a:t>
            </a:r>
          </a:p>
          <a:p>
            <a:r>
              <a:rPr lang="en-US" dirty="0"/>
              <a:t>According to current case law, Congress can regulate three types of activities under the Commerce Clause: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Congress can regulate the use of the channels of interstate commerce.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Congress may legislate to regulate and protect the instrumentalities of interstate commerce.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Congress may regulate those activities having a substantial relation to interstate commerce.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11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United States v. Lopez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/>
              <a:t>Holding: The Act is unconstitutional because it is not </a:t>
            </a:r>
            <a:r>
              <a:rPr lang="en-US" sz="11200" i="1" dirty="0"/>
              <a:t>substantially related</a:t>
            </a:r>
            <a:r>
              <a:rPr lang="en-US" sz="11200" dirty="0"/>
              <a:t> to interstate commerce.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8400" dirty="0"/>
              <a:t>The Act “is a criminal statute that by its terms has nothing to do with ‘commerce’ or any sort of economic enterprise, however broadly one might define those terms.” (CB 189)</a:t>
            </a:r>
          </a:p>
          <a:p>
            <a:pPr marL="457200" lvl="1" indent="0">
              <a:buNone/>
            </a:pPr>
            <a:endParaRPr lang="en-US" sz="4000" dirty="0"/>
          </a:p>
          <a:p>
            <a:r>
              <a:rPr lang="en-US" sz="8400" dirty="0"/>
              <a:t>The Court examined and rejected the federal government’s claim that regulation was justified under the commerce clause because possession of a gun near a school may result in violent crime that can adversely affect the economy. </a:t>
            </a:r>
          </a:p>
          <a:p>
            <a:pPr lvl="1"/>
            <a:r>
              <a:rPr lang="en-US" sz="7200" dirty="0"/>
              <a:t>Government argued:</a:t>
            </a:r>
          </a:p>
          <a:p>
            <a:pPr lvl="2"/>
            <a:r>
              <a:rPr lang="en-US" sz="6800" dirty="0"/>
              <a:t>(1) costs of violent crime substantial and spread across the nation</a:t>
            </a:r>
          </a:p>
          <a:p>
            <a:pPr lvl="2"/>
            <a:r>
              <a:rPr lang="en-US" sz="6800" dirty="0"/>
              <a:t>(2) crime impacts individuals’ willingness to engage in interstate travel</a:t>
            </a:r>
          </a:p>
          <a:p>
            <a:pPr lvl="2"/>
            <a:r>
              <a:rPr lang="en-US" sz="6800" dirty="0"/>
              <a:t>(3) presence of guns near schools impacts education, therefore productivity</a:t>
            </a:r>
          </a:p>
          <a:p>
            <a:pPr lvl="1"/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8063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United States v. Lopez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/>
              <a:t>Holding (cont.):</a:t>
            </a:r>
            <a:endParaRPr lang="en-US" sz="1400" dirty="0"/>
          </a:p>
          <a:p>
            <a:r>
              <a:rPr lang="en-US" sz="8400" dirty="0"/>
              <a:t>The Court disagreed with the Government’s arguments, however, finding:</a:t>
            </a:r>
          </a:p>
          <a:p>
            <a:pPr lvl="1"/>
            <a:r>
              <a:rPr lang="en-US" sz="7200" dirty="0"/>
              <a:t>Even if the particular activities of this case were repeated in the aggregate, there would still be no substantial impact on interstate commerce. </a:t>
            </a:r>
          </a:p>
          <a:p>
            <a:pPr lvl="1"/>
            <a:r>
              <a:rPr lang="en-US" sz="7200" dirty="0"/>
              <a:t>Furthermore, “if [the Court] were to accept the Government’s arguments, [it would be] hard pressed to posit any activity by an individual that Congress is without power to regulate.”  (CB 190)</a:t>
            </a:r>
          </a:p>
          <a:p>
            <a:r>
              <a:rPr lang="en-US" sz="8400" dirty="0"/>
              <a:t>The Court noted that to permit such regulation “would [] convert congressional authority under the Commerce Clause to a general police power of the sort retained by the States. . . [and] would require us to conclude that the Constitution’s enumeration of powers does not presuppose something not enumerated.” (CB 194)</a:t>
            </a:r>
          </a:p>
          <a:p>
            <a:pPr lvl="1"/>
            <a:r>
              <a:rPr lang="en-US" sz="7200" dirty="0"/>
              <a:t>The Court recognized that some commerce cases produce “legal uncertainty”</a:t>
            </a:r>
          </a:p>
          <a:p>
            <a:pPr lvl="1"/>
            <a:r>
              <a:rPr lang="en-US" sz="7200" dirty="0"/>
              <a:t>10</a:t>
            </a:r>
            <a:r>
              <a:rPr lang="en-US" sz="7200" baseline="30000" dirty="0"/>
              <a:t>th</a:t>
            </a:r>
            <a:r>
              <a:rPr lang="en-US" sz="7200" dirty="0"/>
              <a:t> </a:t>
            </a:r>
            <a:r>
              <a:rPr lang="en-US" sz="7200" dirty="0" err="1"/>
              <a:t>Amdt</a:t>
            </a:r>
            <a:r>
              <a:rPr lang="en-US" sz="7200" dirty="0"/>
              <a:t> limits:  “… so long as Congress’s authority is limited to those powers enumerated in the Constitution, and so long as those enumerated powers [have] judicially enforceable outer limits, [the] Commerce Clause always will engender ‘legal uncertainty’” (CB 191)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70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2988</TotalTime>
  <Words>1020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Constitutional Law</vt:lpstr>
      <vt:lpstr>Heart of Atlanta Motel v. U.S. (1964)</vt:lpstr>
      <vt:lpstr>Heart of Atlanta Motel v. United States</vt:lpstr>
      <vt:lpstr>Heart of Atlanta Motel v. United States</vt:lpstr>
      <vt:lpstr>Narrowing the Commerce Power</vt:lpstr>
      <vt:lpstr>United States v. Lopez (1995)</vt:lpstr>
      <vt:lpstr>United States v. Lopez</vt:lpstr>
      <vt:lpstr>United States v. Lopez</vt:lpstr>
      <vt:lpstr>United States v. Lopez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cp:lastModifiedBy>David Thaw</cp:lastModifiedBy>
  <cp:revision>6</cp:revision>
  <dcterms:created xsi:type="dcterms:W3CDTF">2014-06-13T07:23:28Z</dcterms:created>
  <dcterms:modified xsi:type="dcterms:W3CDTF">2022-05-23T14:09:44Z</dcterms:modified>
</cp:coreProperties>
</file>